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30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4068A4-0D09-475C-ACAF-F5B1EC0CD2F3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F4122E-8410-4AF6-9A83-21BDDB0315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9850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4122E-8410-4AF6-9A83-21BDDB03152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573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4122E-8410-4AF6-9A83-21BDDB03152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523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4122E-8410-4AF6-9A83-21BDDB03152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84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F4122E-8410-4AF6-9A83-21BDDB03152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744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A1A7E-DA1E-702F-9358-1F1A58B77D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072D9-CBBB-76F1-9C31-A54B3454D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0D344-D690-88F5-CE5D-1A3F3ADEB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DA163-5C6C-779A-8297-BCEE818AE7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E1001-2A8C-30B7-7D80-311B8AE77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471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4685C-907F-82FC-461E-ABAB219ACC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7571C7-5A20-8A2D-D775-F93DEAE876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90EBC6-0AE1-2836-5208-563A902C36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56016-1086-75A6-4B32-01D3F401A0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5BA3B-D826-369A-7537-AC5EC35386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1679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166563-05EB-2AF2-2616-72D2EFDBE4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5F2655-1FDA-867A-88BD-72197AD1CF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FBF984-1E66-0543-DB79-ED032ECD5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331C0-41A0-96C4-E766-B44AE68B63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141DE5-AF6F-15CF-E868-8042B0B53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626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FC0EE-6E17-3310-7429-146AF4FE2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D17277-5A0B-1819-9AA2-17FEB894D1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8CC10-318A-59CD-512B-541D1429F3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F405AD-2D0B-5541-A05E-C82F5B8593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EB7CA-B920-5412-10E5-08C3CF0AD2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220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01206-04E1-9F6E-44D1-5604EC395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B23598-3DDB-210F-6C7B-31DA9FD0B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0FF626-D60E-2374-C721-C3DA3EAD0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6F7E1A-AEF4-48E4-F864-D15617700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AF70D-D09E-7A90-3636-9A1714B89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14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14D67-D7B9-9D97-F43F-4DF163F8E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A457B8-E807-1594-3A9E-B3211F93DE3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BC93FA-B779-7C3C-3DC2-BDFD2D565A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14B787-29C7-0602-B673-543914D882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DFA26-BDD6-6D14-6132-510127200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C67A59-8DBA-5C41-EC58-E05CF2C27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10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C3773F-5193-F320-F53C-B109BF770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D82852-A59C-0610-229E-F240886370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BD3043-E812-39FF-F452-E371CFE4769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D47318-F648-1A2B-397B-C12F827686B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22A650-2921-AF4A-D6F3-7F526036D01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53018A-CC7E-C2D5-72F4-ABA417F1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3B9580-DDFB-4F38-1E53-3D757CD1E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4FC8F6-8DE4-B014-7702-451EB21C51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4946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842AD-3650-8197-8E90-3CA47A070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225902-1F8A-8D55-C88C-3F84793640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841555-6523-F1DB-9623-D5687848B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3BB022-51E7-BC05-787F-269F31311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35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501D0DF-9201-5945-EAC2-4632D32BE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7C434A-7358-C2B1-F4B5-7C55DCA35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15E809-A4FD-5690-0B4D-8915C5731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7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4C9B2-D916-134C-25CF-C1C2A6CFA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8C4DA1-BB20-8C3C-1C90-6CF135DFE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074FD9-4A18-149A-F49F-6492E3679C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C8C5FB-EC08-C924-E15F-A7C3868FF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8F2844-70AE-64F4-E0D5-D5B07EE14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AA065B-A41E-A20E-4378-30A45FDB2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35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57B49-E7A5-F409-D067-09C528EA5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095BD9-4BA2-F04D-326A-2E34209651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EE4646-CBE6-DCAB-95BE-4CEB523A4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E4A1FE-2A1A-583A-7D4D-DA5EDF720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B9D6A9-624C-D33B-2A10-35BD8BD16A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3FCE40-D267-2FD2-917D-49694FD0B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7481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B4217C-ECAC-67B0-81C5-AC61326E82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17D567-07E6-E0BE-DEEE-AAC4801D2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A13261-046E-175A-76B4-AB3DAB56F6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01DEA85-EBEC-4EF4-9FEB-ED8C11CEF446}" type="datetimeFigureOut">
              <a:rPr lang="en-US" smtClean="0"/>
              <a:t>9/18/2024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82A96A-5963-8BB3-BCE6-AAC09A47D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15A8D-E181-93FA-67B1-937560412F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E6372F8-3518-4B7A-8A28-EF60E66420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5441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madonnamagdymoussa/DMA-Direct-Memory-Access/tree/main/ComparisonCode_WithAndWithoutDMA_MemToMem/HC-05_UART" TargetMode="Externa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sv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84F6A66-2CC3-A358-278A-F883E1E6059D}"/>
              </a:ext>
            </a:extLst>
          </p:cNvPr>
          <p:cNvSpPr txBox="1"/>
          <p:nvPr/>
        </p:nvSpPr>
        <p:spPr>
          <a:xfrm>
            <a:off x="7409590" y="1361872"/>
            <a:ext cx="4711074" cy="2480215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200" b="1" dirty="0">
                <a:latin typeface="+mj-lt"/>
                <a:ea typeface="+mj-ea"/>
                <a:cs typeface="+mj-cs"/>
              </a:rPr>
              <a:t>Detailed Documentation for DMA project</a:t>
            </a:r>
          </a:p>
        </p:txBody>
      </p:sp>
      <p:pic>
        <p:nvPicPr>
          <p:cNvPr id="3" name="Picture 2" descr="A cartoon of a child with his hands together&#10;&#10;Description automatically generated">
            <a:extLst>
              <a:ext uri="{FF2B5EF4-FFF2-40B4-BE49-F238E27FC236}">
                <a16:creationId xmlns:a16="http://schemas.microsoft.com/office/drawing/2014/main" id="{176F572B-173A-1556-0574-94E0222021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97" r="11058" b="9788"/>
          <a:stretch/>
        </p:blipFill>
        <p:spPr>
          <a:xfrm>
            <a:off x="20" y="10"/>
            <a:ext cx="6992881" cy="618678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8FF74A0-C118-839A-2F3B-AE712F8EA09F}"/>
              </a:ext>
            </a:extLst>
          </p:cNvPr>
          <p:cNvSpPr txBox="1"/>
          <p:nvPr/>
        </p:nvSpPr>
        <p:spPr>
          <a:xfrm>
            <a:off x="7537000" y="6053560"/>
            <a:ext cx="44562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rgbClr val="C00000"/>
                </a:solidFill>
              </a:rPr>
              <a:t>Madonna Magdy Moussa </a:t>
            </a:r>
          </a:p>
        </p:txBody>
      </p:sp>
    </p:spTree>
    <p:extLst>
      <p:ext uri="{BB962C8B-B14F-4D97-AF65-F5344CB8AC3E}">
        <p14:creationId xmlns:p14="http://schemas.microsoft.com/office/powerpoint/2010/main" val="1290603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9EF30C2-29AC-4A0D-BC0A-A679CF113E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00500" y="1087403"/>
            <a:ext cx="8191500" cy="5770597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77DF54-9CC4-2667-B180-FB9C86DD5A2C}"/>
              </a:ext>
            </a:extLst>
          </p:cNvPr>
          <p:cNvSpPr txBox="1"/>
          <p:nvPr/>
        </p:nvSpPr>
        <p:spPr>
          <a:xfrm>
            <a:off x="5093520" y="2744662"/>
            <a:ext cx="6589707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Debugging for DMA</a:t>
            </a:r>
          </a:p>
        </p:txBody>
      </p: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266A0658-1CC4-4B0D-AAB7-A702286AFB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241" y="18393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A04F1504-431A-4D86-9091-AE7E4B33376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2348" y="1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A804283-B929-4503-802F-4585376E2B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27" name="Oval 226">
            <a:extLst>
              <a:ext uri="{FF2B5EF4-FFF2-40B4-BE49-F238E27FC236}">
                <a16:creationId xmlns:a16="http://schemas.microsoft.com/office/drawing/2014/main" id="{AD3811F5-514E-49A4-B382-673ED228A4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69044" y="514898"/>
            <a:ext cx="2393351" cy="232842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067AD921-1CEE-4C1B-9AA3-C66D908DD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49740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9" name="Arc 228">
            <a:extLst>
              <a:ext uri="{FF2B5EF4-FFF2-40B4-BE49-F238E27FC236}">
                <a16:creationId xmlns:a16="http://schemas.microsoft.com/office/drawing/2014/main" id="{C36A08F5-3B56-47C5-A371-9187BE56E1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539683" y="4203427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943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9A9AA387-2D5D-3D04-105C-69BF14F13E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83" t="28936" r="5613" b="33759"/>
          <a:stretch/>
        </p:blipFill>
        <p:spPr>
          <a:xfrm>
            <a:off x="698110" y="262646"/>
            <a:ext cx="11023720" cy="3509973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9A10887-138C-E96A-062A-6A5DC3788248}"/>
              </a:ext>
            </a:extLst>
          </p:cNvPr>
          <p:cNvCxnSpPr>
            <a:cxnSpLocks/>
          </p:cNvCxnSpPr>
          <p:nvPr/>
        </p:nvCxnSpPr>
        <p:spPr>
          <a:xfrm flipH="1">
            <a:off x="4544767" y="2859578"/>
            <a:ext cx="3330406" cy="1760512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03A912-2F3F-8398-D2C7-E937D3003FB5}"/>
              </a:ext>
            </a:extLst>
          </p:cNvPr>
          <p:cNvCxnSpPr>
            <a:cxnSpLocks/>
          </p:cNvCxnSpPr>
          <p:nvPr/>
        </p:nvCxnSpPr>
        <p:spPr>
          <a:xfrm>
            <a:off x="8468980" y="2859578"/>
            <a:ext cx="0" cy="182880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D7C0F034-3412-B38F-18FA-D7160AB7F745}"/>
              </a:ext>
            </a:extLst>
          </p:cNvPr>
          <p:cNvSpPr txBox="1"/>
          <p:nvPr/>
        </p:nvSpPr>
        <p:spPr>
          <a:xfrm>
            <a:off x="2212717" y="4613563"/>
            <a:ext cx="32669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Source buffer End pointer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B098F2-E8CF-FFBF-BFE8-1F54D30E038A}"/>
              </a:ext>
            </a:extLst>
          </p:cNvPr>
          <p:cNvSpPr txBox="1"/>
          <p:nvPr/>
        </p:nvSpPr>
        <p:spPr>
          <a:xfrm>
            <a:off x="6712382" y="4620090"/>
            <a:ext cx="39362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Destination buffer End pointer </a:t>
            </a:r>
          </a:p>
        </p:txBody>
      </p:sp>
    </p:spTree>
    <p:extLst>
      <p:ext uri="{BB962C8B-B14F-4D97-AF65-F5344CB8AC3E}">
        <p14:creationId xmlns:p14="http://schemas.microsoft.com/office/powerpoint/2010/main" val="41280592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17CE187A-37EA-6483-77C7-2DCF105604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483" t="28936" r="5613" b="33759"/>
          <a:stretch/>
        </p:blipFill>
        <p:spPr>
          <a:xfrm>
            <a:off x="698110" y="262647"/>
            <a:ext cx="11023720" cy="3444830"/>
          </a:xfrm>
          <a:prstGeom prst="rect">
            <a:avLst/>
          </a:prstGeom>
        </p:spPr>
      </p:pic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89996C21-6AC9-F0CA-BAEA-E28E36D058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43546" r="6808" b="23972"/>
          <a:stretch/>
        </p:blipFill>
        <p:spPr>
          <a:xfrm>
            <a:off x="573932" y="4143982"/>
            <a:ext cx="6809362" cy="1761971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187B895-EAD8-9073-7FD1-4E25E94B4284}"/>
              </a:ext>
            </a:extLst>
          </p:cNvPr>
          <p:cNvCxnSpPr>
            <a:cxnSpLocks/>
          </p:cNvCxnSpPr>
          <p:nvPr/>
        </p:nvCxnSpPr>
        <p:spPr>
          <a:xfrm flipH="1">
            <a:off x="7184929" y="4882930"/>
            <a:ext cx="2249093" cy="0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58006DC-AF5D-9BCA-40B5-6100DE6251D4}"/>
              </a:ext>
            </a:extLst>
          </p:cNvPr>
          <p:cNvCxnSpPr>
            <a:cxnSpLocks/>
          </p:cNvCxnSpPr>
          <p:nvPr/>
        </p:nvCxnSpPr>
        <p:spPr>
          <a:xfrm>
            <a:off x="9434022" y="2785646"/>
            <a:ext cx="0" cy="2097284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CB8BDD00-7247-671E-BD8A-0E17F1AB864B}"/>
              </a:ext>
            </a:extLst>
          </p:cNvPr>
          <p:cNvSpPr txBox="1"/>
          <p:nvPr/>
        </p:nvSpPr>
        <p:spPr>
          <a:xfrm>
            <a:off x="7625581" y="4492547"/>
            <a:ext cx="15661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Control word </a:t>
            </a:r>
          </a:p>
        </p:txBody>
      </p:sp>
    </p:spTree>
    <p:extLst>
      <p:ext uri="{BB962C8B-B14F-4D97-AF65-F5344CB8AC3E}">
        <p14:creationId xmlns:p14="http://schemas.microsoft.com/office/powerpoint/2010/main" val="33458994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computer&#10;&#10;Description automatically generated">
            <a:extLst>
              <a:ext uri="{FF2B5EF4-FFF2-40B4-BE49-F238E27FC236}">
                <a16:creationId xmlns:a16="http://schemas.microsoft.com/office/drawing/2014/main" id="{F1184C5E-D704-4518-5AFB-A71F95E5B8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43546" r="6808" b="23972"/>
          <a:stretch/>
        </p:blipFill>
        <p:spPr>
          <a:xfrm>
            <a:off x="2603772" y="184959"/>
            <a:ext cx="7688092" cy="198934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57D2C0-A6A1-A761-71D4-A08BACD9BB19}"/>
              </a:ext>
            </a:extLst>
          </p:cNvPr>
          <p:cNvSpPr txBox="1"/>
          <p:nvPr/>
        </p:nvSpPr>
        <p:spPr>
          <a:xfrm>
            <a:off x="3252281" y="2291039"/>
            <a:ext cx="568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Control word before transferring data is  0x0002BFF2 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A49F07B-7020-2FEA-7732-765B89A866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43" t="24823" r="53803" b="50000"/>
          <a:stretch/>
        </p:blipFill>
        <p:spPr>
          <a:xfrm>
            <a:off x="149218" y="3148632"/>
            <a:ext cx="4792729" cy="27531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ABF196C-5645-5DA9-6DD5-373DE0BB23A2}"/>
              </a:ext>
            </a:extLst>
          </p:cNvPr>
          <p:cNvSpPr txBox="1"/>
          <p:nvPr/>
        </p:nvSpPr>
        <p:spPr>
          <a:xfrm>
            <a:off x="5038221" y="3206821"/>
            <a:ext cx="614788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-Transfer mode (XFERMODE) is Auto request =0x2</a:t>
            </a:r>
          </a:p>
          <a:p>
            <a:r>
              <a:rPr lang="en-US" b="1" dirty="0">
                <a:solidFill>
                  <a:srgbClr val="0070C0"/>
                </a:solidFill>
              </a:rPr>
              <a:t>-Transfer size (XFERSIZE) is 1024-1 (this field is 1 less than the number to transfer </a:t>
            </a:r>
            <a:r>
              <a:rPr lang="en-US" b="1" dirty="0">
                <a:solidFill>
                  <a:srgbClr val="0070C0"/>
                </a:solidFill>
                <a:sym typeface="Wingdings" panose="05000000000000000000" pitchFamily="2" charset="2"/>
              </a:rPr>
              <a:t> hardware requirement</a:t>
            </a:r>
            <a:r>
              <a:rPr lang="en-US" b="1" dirty="0">
                <a:solidFill>
                  <a:srgbClr val="0070C0"/>
                </a:solidFill>
              </a:rPr>
              <a:t>).</a:t>
            </a:r>
          </a:p>
          <a:p>
            <a:r>
              <a:rPr lang="en-US" b="1" dirty="0">
                <a:solidFill>
                  <a:srgbClr val="0070C0"/>
                </a:solidFill>
              </a:rPr>
              <a:t>-Arbitration size= 1024 transfers=0xA. </a:t>
            </a:r>
          </a:p>
          <a:p>
            <a:r>
              <a:rPr lang="en-US" b="1" dirty="0">
                <a:solidFill>
                  <a:srgbClr val="0070C0"/>
                </a:solidFill>
              </a:rPr>
              <a:t>-Source size (SRCSIZE)= 1 byte =0x0.</a:t>
            </a:r>
          </a:p>
          <a:p>
            <a:r>
              <a:rPr lang="en-US" b="1" dirty="0">
                <a:solidFill>
                  <a:srgbClr val="0070C0"/>
                </a:solidFill>
              </a:rPr>
              <a:t>-Source increment (SRCINC)= 1 byte =0x0.</a:t>
            </a:r>
          </a:p>
          <a:p>
            <a:r>
              <a:rPr lang="en-US" b="1" dirty="0">
                <a:solidFill>
                  <a:srgbClr val="0070C0"/>
                </a:solidFill>
              </a:rPr>
              <a:t>-Destination size (SRCSIZE)= 1 byte =0x0.</a:t>
            </a:r>
          </a:p>
          <a:p>
            <a:r>
              <a:rPr lang="en-US" b="1" dirty="0">
                <a:solidFill>
                  <a:srgbClr val="0070C0"/>
                </a:solidFill>
              </a:rPr>
              <a:t>-Destination increment (DSTINC)= 1 byte =0x0.</a:t>
            </a: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86814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99C8E07A-64F0-3686-820F-22935E344A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06" t="44964" r="4335" b="39149"/>
          <a:stretch/>
        </p:blipFill>
        <p:spPr>
          <a:xfrm>
            <a:off x="369536" y="1916349"/>
            <a:ext cx="11452928" cy="151265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758F715-1557-A4CD-8784-AEFC33A8016C}"/>
              </a:ext>
            </a:extLst>
          </p:cNvPr>
          <p:cNvSpPr txBox="1"/>
          <p:nvPr/>
        </p:nvSpPr>
        <p:spPr>
          <a:xfrm>
            <a:off x="3155004" y="710438"/>
            <a:ext cx="56874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C00000"/>
                </a:solidFill>
              </a:rPr>
              <a:t>Control word after transferring data is  0x00028000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3D70E3D1-4948-016E-4496-4A5E55A0020B}"/>
              </a:ext>
            </a:extLst>
          </p:cNvPr>
          <p:cNvCxnSpPr>
            <a:cxnSpLocks/>
          </p:cNvCxnSpPr>
          <p:nvPr/>
        </p:nvCxnSpPr>
        <p:spPr>
          <a:xfrm>
            <a:off x="8083685" y="1079770"/>
            <a:ext cx="1040860" cy="127432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71A25D3-5C42-E16B-AF73-4279B3D1F4D7}"/>
              </a:ext>
            </a:extLst>
          </p:cNvPr>
          <p:cNvSpPr txBox="1"/>
          <p:nvPr/>
        </p:nvSpPr>
        <p:spPr>
          <a:xfrm>
            <a:off x="3155004" y="3605655"/>
            <a:ext cx="614788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</a:rPr>
              <a:t>-Field of the transfer mode is 0x00</a:t>
            </a:r>
            <a:r>
              <a:rPr lang="en-US" b="1" dirty="0">
                <a:solidFill>
                  <a:srgbClr val="0070C0"/>
                </a:solidFill>
                <a:sym typeface="Wingdings" panose="05000000000000000000" pitchFamily="2" charset="2"/>
              </a:rPr>
              <a:t> stop mode </a:t>
            </a:r>
          </a:p>
          <a:p>
            <a:r>
              <a:rPr lang="en-US" b="1" dirty="0">
                <a:solidFill>
                  <a:srgbClr val="0070C0"/>
                </a:solidFill>
                <a:sym typeface="Wingdings" panose="05000000000000000000" pitchFamily="2" charset="2"/>
              </a:rPr>
              <a:t>-</a:t>
            </a:r>
            <a:r>
              <a:rPr lang="en-US" b="1" dirty="0">
                <a:solidFill>
                  <a:srgbClr val="0070C0"/>
                </a:solidFill>
              </a:rPr>
              <a:t>Field of the transfer size becomes 0x0 </a:t>
            </a:r>
            <a:r>
              <a:rPr lang="en-US" b="1" dirty="0">
                <a:solidFill>
                  <a:srgbClr val="0070C0"/>
                </a:solidFill>
                <a:sym typeface="Wingdings" panose="05000000000000000000" pitchFamily="2" charset="2"/>
              </a:rPr>
              <a:t> all items are transferred </a:t>
            </a:r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  <a:p>
            <a:endParaRPr lang="en-US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6332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1CD81A2A-6ED4-4EF4-A14C-912D31E148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1661932C-CA15-4E17-B115-FAE7CBEE4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198657" y="1"/>
            <a:ext cx="1155142" cy="625027"/>
          </a:xfrm>
          <a:custGeom>
            <a:avLst/>
            <a:gdLst>
              <a:gd name="connsiteX0" fmla="*/ 4784 w 1155142"/>
              <a:gd name="connsiteY0" fmla="*/ 0 h 625027"/>
              <a:gd name="connsiteX1" fmla="*/ 1150358 w 1155142"/>
              <a:gd name="connsiteY1" fmla="*/ 0 h 625027"/>
              <a:gd name="connsiteX2" fmla="*/ 1155142 w 1155142"/>
              <a:gd name="connsiteY2" fmla="*/ 47456 h 625027"/>
              <a:gd name="connsiteX3" fmla="*/ 577571 w 1155142"/>
              <a:gd name="connsiteY3" fmla="*/ 625027 h 625027"/>
              <a:gd name="connsiteX4" fmla="*/ 0 w 1155142"/>
              <a:gd name="connsiteY4" fmla="*/ 47456 h 6250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625027">
                <a:moveTo>
                  <a:pt x="4784" y="0"/>
                </a:moveTo>
                <a:lnTo>
                  <a:pt x="1150358" y="0"/>
                </a:lnTo>
                <a:lnTo>
                  <a:pt x="1155142" y="47456"/>
                </a:lnTo>
                <a:cubicBezTo>
                  <a:pt x="1155142" y="366440"/>
                  <a:pt x="896555" y="625027"/>
                  <a:pt x="577571" y="625027"/>
                </a:cubicBezTo>
                <a:cubicBezTo>
                  <a:pt x="258587" y="625027"/>
                  <a:pt x="0" y="366440"/>
                  <a:pt x="0" y="47456"/>
                </a:cubicBezTo>
                <a:close/>
              </a:path>
            </a:pathLst>
          </a:cu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056210-374D-7FBF-D19E-DF82A5601862}"/>
              </a:ext>
            </a:extLst>
          </p:cNvPr>
          <p:cNvSpPr txBox="1"/>
          <p:nvPr/>
        </p:nvSpPr>
        <p:spPr>
          <a:xfrm>
            <a:off x="838200" y="1825625"/>
            <a:ext cx="5393361" cy="1674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b="1" dirty="0"/>
              <a:t>Code Link for experiment 1: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hlinkClick r:id="rId2"/>
              </a:rPr>
              <a:t>https://github.com/madonnamagdymoussa/DMA-Direct-Memory-Access/tree/main/ComparisonCode_WithAndWithoutDMA_MemToMem/HC-05_UART</a:t>
            </a:r>
            <a:endParaRPr lang="en-US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8590ADD5-9383-4D3D-9047-3DA2593CCB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8185" y="3423959"/>
            <a:ext cx="540822" cy="540822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Graphic 27" descr="Flowchart">
            <a:extLst>
              <a:ext uri="{FF2B5EF4-FFF2-40B4-BE49-F238E27FC236}">
                <a16:creationId xmlns:a16="http://schemas.microsoft.com/office/drawing/2014/main" id="{5AD7A187-9CF5-8D76-4F44-E245E43482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887184" y="1216485"/>
            <a:ext cx="3781051" cy="3781051"/>
          </a:xfrm>
          <a:custGeom>
            <a:avLst/>
            <a:gdLst/>
            <a:ahLst/>
            <a:cxnLst/>
            <a:rect l="l" t="t" r="r" b="b"/>
            <a:pathLst>
              <a:path w="4114800" h="5712488">
                <a:moveTo>
                  <a:pt x="133155" y="0"/>
                </a:moveTo>
                <a:lnTo>
                  <a:pt x="3981645" y="0"/>
                </a:lnTo>
                <a:cubicBezTo>
                  <a:pt x="4055184" y="0"/>
                  <a:pt x="4114800" y="59616"/>
                  <a:pt x="4114800" y="133155"/>
                </a:cubicBezTo>
                <a:lnTo>
                  <a:pt x="4114800" y="5579333"/>
                </a:lnTo>
                <a:cubicBezTo>
                  <a:pt x="4114800" y="5652872"/>
                  <a:pt x="4055184" y="5712488"/>
                  <a:pt x="3981645" y="5712488"/>
                </a:cubicBezTo>
                <a:lnTo>
                  <a:pt x="133155" y="5712488"/>
                </a:lnTo>
                <a:cubicBezTo>
                  <a:pt x="59616" y="5712488"/>
                  <a:pt x="0" y="5652872"/>
                  <a:pt x="0" y="5579333"/>
                </a:cubicBezTo>
                <a:lnTo>
                  <a:pt x="0" y="133155"/>
                </a:lnTo>
                <a:cubicBezTo>
                  <a:pt x="0" y="59616"/>
                  <a:pt x="59616" y="0"/>
                  <a:pt x="133155" y="0"/>
                </a:cubicBezTo>
                <a:close/>
              </a:path>
            </a:pathLst>
          </a:custGeom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DABE3E45-88CF-45D8-8D40-C773324D9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9602" y="1"/>
            <a:ext cx="2066948" cy="1621879"/>
          </a:xfrm>
          <a:custGeom>
            <a:avLst/>
            <a:gdLst>
              <a:gd name="connsiteX0" fmla="*/ 0 w 2066948"/>
              <a:gd name="connsiteY0" fmla="*/ 0 h 1621879"/>
              <a:gd name="connsiteX1" fmla="*/ 123825 w 2066948"/>
              <a:gd name="connsiteY1" fmla="*/ 0 h 1621879"/>
              <a:gd name="connsiteX2" fmla="*/ 123825 w 2066948"/>
              <a:gd name="connsiteY2" fmla="*/ 1452620 h 1621879"/>
              <a:gd name="connsiteX3" fmla="*/ 1881378 w 2066948"/>
              <a:gd name="connsiteY3" fmla="*/ 436017 h 1621879"/>
              <a:gd name="connsiteX4" fmla="*/ 1127572 w 2066948"/>
              <a:gd name="connsiteY4" fmla="*/ 0 h 1621879"/>
              <a:gd name="connsiteX5" fmla="*/ 1374887 w 2066948"/>
              <a:gd name="connsiteY5" fmla="*/ 0 h 1621879"/>
              <a:gd name="connsiteX6" fmla="*/ 2035969 w 2066948"/>
              <a:gd name="connsiteY6" fmla="*/ 382391 h 1621879"/>
              <a:gd name="connsiteX7" fmla="*/ 2058648 w 2066948"/>
              <a:gd name="connsiteY7" fmla="*/ 466963 h 1621879"/>
              <a:gd name="connsiteX8" fmla="*/ 2035969 w 2066948"/>
              <a:gd name="connsiteY8" fmla="*/ 489642 h 1621879"/>
              <a:gd name="connsiteX9" fmla="*/ 92869 w 2066948"/>
              <a:gd name="connsiteY9" fmla="*/ 1613592 h 1621879"/>
              <a:gd name="connsiteX10" fmla="*/ 61913 w 2066948"/>
              <a:gd name="connsiteY10" fmla="*/ 1621879 h 1621879"/>
              <a:gd name="connsiteX11" fmla="*/ 0 w 2066948"/>
              <a:gd name="connsiteY11" fmla="*/ 1559967 h 16218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66948" h="1621879">
                <a:moveTo>
                  <a:pt x="0" y="0"/>
                </a:moveTo>
                <a:lnTo>
                  <a:pt x="123825" y="0"/>
                </a:lnTo>
                <a:lnTo>
                  <a:pt x="123825" y="1452620"/>
                </a:lnTo>
                <a:lnTo>
                  <a:pt x="1881378" y="436017"/>
                </a:lnTo>
                <a:lnTo>
                  <a:pt x="1127572" y="0"/>
                </a:lnTo>
                <a:lnTo>
                  <a:pt x="1374887" y="0"/>
                </a:lnTo>
                <a:lnTo>
                  <a:pt x="2035969" y="382391"/>
                </a:lnTo>
                <a:cubicBezTo>
                  <a:pt x="2065582" y="399479"/>
                  <a:pt x="2075745" y="437340"/>
                  <a:pt x="2058648" y="466963"/>
                </a:cubicBezTo>
                <a:cubicBezTo>
                  <a:pt x="2053219" y="476384"/>
                  <a:pt x="2045389" y="484204"/>
                  <a:pt x="2035969" y="489642"/>
                </a:cubicBezTo>
                <a:lnTo>
                  <a:pt x="92869" y="1613592"/>
                </a:lnTo>
                <a:cubicBezTo>
                  <a:pt x="83458" y="1619031"/>
                  <a:pt x="72780" y="1621889"/>
                  <a:pt x="61913" y="1621879"/>
                </a:cubicBezTo>
                <a:cubicBezTo>
                  <a:pt x="27719" y="1621879"/>
                  <a:pt x="0" y="1594161"/>
                  <a:pt x="0" y="1559967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49CD1692-827B-4C8D-B4A1-134FD04CF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38745" y="1027906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91ECDA9-56DC-4270-8F33-01C5637B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463438">
            <a:off x="7456580" y="5166682"/>
            <a:ext cx="1835725" cy="2024785"/>
          </a:xfrm>
          <a:custGeom>
            <a:avLst/>
            <a:gdLst>
              <a:gd name="connsiteX0" fmla="*/ 1801138 w 1835725"/>
              <a:gd name="connsiteY0" fmla="*/ 1622662 h 2024785"/>
              <a:gd name="connsiteX1" fmla="*/ 1835717 w 1835725"/>
              <a:gd name="connsiteY1" fmla="*/ 1680254 h 2024785"/>
              <a:gd name="connsiteX2" fmla="*/ 1812568 w 1835725"/>
              <a:gd name="connsiteY2" fmla="*/ 1877193 h 2024785"/>
              <a:gd name="connsiteX3" fmla="*/ 1776210 w 1835725"/>
              <a:gd name="connsiteY3" fmla="*/ 2024785 h 2024785"/>
              <a:gd name="connsiteX4" fmla="*/ 1655772 w 1835725"/>
              <a:gd name="connsiteY4" fmla="*/ 1983449 h 2024785"/>
              <a:gd name="connsiteX5" fmla="*/ 1687591 w 1835725"/>
              <a:gd name="connsiteY5" fmla="*/ 1854495 h 2024785"/>
              <a:gd name="connsiteX6" fmla="*/ 1708939 w 1835725"/>
              <a:gd name="connsiteY6" fmla="*/ 1673301 h 2024785"/>
              <a:gd name="connsiteX7" fmla="*/ 1778129 w 1835725"/>
              <a:gd name="connsiteY7" fmla="*/ 1615979 h 2024785"/>
              <a:gd name="connsiteX8" fmla="*/ 1801138 w 1835725"/>
              <a:gd name="connsiteY8" fmla="*/ 1622662 h 2024785"/>
              <a:gd name="connsiteX9" fmla="*/ 1585229 w 1835725"/>
              <a:gd name="connsiteY9" fmla="*/ 764759 h 2024785"/>
              <a:gd name="connsiteX10" fmla="*/ 1623024 w 1835725"/>
              <a:gd name="connsiteY10" fmla="*/ 792810 h 2024785"/>
              <a:gd name="connsiteX11" fmla="*/ 1777614 w 1835725"/>
              <a:gd name="connsiteY11" fmla="*/ 1157141 h 2024785"/>
              <a:gd name="connsiteX12" fmla="*/ 1733799 w 1835725"/>
              <a:gd name="connsiteY12" fmla="*/ 1235532 h 2024785"/>
              <a:gd name="connsiteX13" fmla="*/ 1716464 w 1835725"/>
              <a:gd name="connsiteY13" fmla="*/ 1237722 h 2024785"/>
              <a:gd name="connsiteX14" fmla="*/ 1716464 w 1835725"/>
              <a:gd name="connsiteY14" fmla="*/ 1237913 h 2024785"/>
              <a:gd name="connsiteX15" fmla="*/ 1655409 w 1835725"/>
              <a:gd name="connsiteY15" fmla="*/ 1191717 h 2024785"/>
              <a:gd name="connsiteX16" fmla="*/ 1513200 w 1835725"/>
              <a:gd name="connsiteY16" fmla="*/ 856627 h 2024785"/>
              <a:gd name="connsiteX17" fmla="*/ 1538499 w 1835725"/>
              <a:gd name="connsiteY17" fmla="*/ 770415 h 2024785"/>
              <a:gd name="connsiteX18" fmla="*/ 1585229 w 1835725"/>
              <a:gd name="connsiteY18" fmla="*/ 764759 h 2024785"/>
              <a:gd name="connsiteX19" fmla="*/ 477919 w 1835725"/>
              <a:gd name="connsiteY19" fmla="*/ 21437 h 2024785"/>
              <a:gd name="connsiteX20" fmla="*/ 509236 w 1835725"/>
              <a:gd name="connsiteY20" fmla="*/ 84182 h 2024785"/>
              <a:gd name="connsiteX21" fmla="*/ 445829 w 1835725"/>
              <a:gd name="connsiteY21" fmla="*/ 139871 h 2024785"/>
              <a:gd name="connsiteX22" fmla="*/ 437447 w 1835725"/>
              <a:gd name="connsiteY22" fmla="*/ 139395 h 2024785"/>
              <a:gd name="connsiteX23" fmla="*/ 73211 w 1835725"/>
              <a:gd name="connsiteY23" fmla="*/ 137204 h 2024785"/>
              <a:gd name="connsiteX24" fmla="*/ 749 w 1835725"/>
              <a:gd name="connsiteY24" fmla="*/ 84082 h 2024785"/>
              <a:gd name="connsiteX25" fmla="*/ 53871 w 1835725"/>
              <a:gd name="connsiteY25" fmla="*/ 11621 h 2024785"/>
              <a:gd name="connsiteX26" fmla="*/ 58352 w 1835725"/>
              <a:gd name="connsiteY26" fmla="*/ 11093 h 2024785"/>
              <a:gd name="connsiteX27" fmla="*/ 454020 w 1835725"/>
              <a:gd name="connsiteY27" fmla="*/ 13474 h 2024785"/>
              <a:gd name="connsiteX28" fmla="*/ 477919 w 1835725"/>
              <a:gd name="connsiteY28" fmla="*/ 21437 h 2024785"/>
              <a:gd name="connsiteX29" fmla="*/ 957797 w 1835725"/>
              <a:gd name="connsiteY29" fmla="*/ 167970 h 2024785"/>
              <a:gd name="connsiteX30" fmla="*/ 1286982 w 1835725"/>
              <a:gd name="connsiteY30" fmla="*/ 387616 h 2024785"/>
              <a:gd name="connsiteX31" fmla="*/ 1293725 w 1835725"/>
              <a:gd name="connsiteY31" fmla="*/ 477075 h 2024785"/>
              <a:gd name="connsiteX32" fmla="*/ 1245453 w 1835725"/>
              <a:gd name="connsiteY32" fmla="*/ 499154 h 2024785"/>
              <a:gd name="connsiteX33" fmla="*/ 1245167 w 1835725"/>
              <a:gd name="connsiteY33" fmla="*/ 499154 h 2024785"/>
              <a:gd name="connsiteX34" fmla="*/ 1203638 w 1835725"/>
              <a:gd name="connsiteY34" fmla="*/ 484104 h 2024785"/>
              <a:gd name="connsiteX35" fmla="*/ 900647 w 1835725"/>
              <a:gd name="connsiteY35" fmla="*/ 281508 h 2024785"/>
              <a:gd name="connsiteX36" fmla="*/ 872454 w 1835725"/>
              <a:gd name="connsiteY36" fmla="*/ 196164 h 2024785"/>
              <a:gd name="connsiteX37" fmla="*/ 957797 w 1835725"/>
              <a:gd name="connsiteY37" fmla="*/ 167970 h 20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835725" h="2024785">
                <a:moveTo>
                  <a:pt x="1801138" y="1622662"/>
                </a:moveTo>
                <a:cubicBezTo>
                  <a:pt x="1822105" y="1633400"/>
                  <a:pt x="1836117" y="1655372"/>
                  <a:pt x="1835717" y="1680254"/>
                </a:cubicBezTo>
                <a:cubicBezTo>
                  <a:pt x="1832093" y="1746382"/>
                  <a:pt x="1824354" y="1812154"/>
                  <a:pt x="1812568" y="1877193"/>
                </a:cubicBezTo>
                <a:lnTo>
                  <a:pt x="1776210" y="2024785"/>
                </a:lnTo>
                <a:lnTo>
                  <a:pt x="1655772" y="1983449"/>
                </a:lnTo>
                <a:lnTo>
                  <a:pt x="1687591" y="1854495"/>
                </a:lnTo>
                <a:cubicBezTo>
                  <a:pt x="1698455" y="1794657"/>
                  <a:pt x="1705590" y="1734142"/>
                  <a:pt x="1708939" y="1673301"/>
                </a:cubicBezTo>
                <a:cubicBezTo>
                  <a:pt x="1712216" y="1638363"/>
                  <a:pt x="1743190" y="1612703"/>
                  <a:pt x="1778129" y="1615979"/>
                </a:cubicBezTo>
                <a:cubicBezTo>
                  <a:pt x="1786387" y="1616753"/>
                  <a:pt x="1794149" y="1619084"/>
                  <a:pt x="1801138" y="1622662"/>
                </a:cubicBezTo>
                <a:close/>
                <a:moveTo>
                  <a:pt x="1585229" y="764759"/>
                </a:moveTo>
                <a:cubicBezTo>
                  <a:pt x="1600438" y="768789"/>
                  <a:pt x="1614156" y="778436"/>
                  <a:pt x="1623024" y="792810"/>
                </a:cubicBezTo>
                <a:cubicBezTo>
                  <a:pt x="1689575" y="907319"/>
                  <a:pt x="1741505" y="1029715"/>
                  <a:pt x="1777614" y="1157141"/>
                </a:cubicBezTo>
                <a:cubicBezTo>
                  <a:pt x="1787149" y="1190888"/>
                  <a:pt x="1767537" y="1225969"/>
                  <a:pt x="1733799" y="1235532"/>
                </a:cubicBezTo>
                <a:cubicBezTo>
                  <a:pt x="1728151" y="1237046"/>
                  <a:pt x="1722312" y="1237780"/>
                  <a:pt x="1716464" y="1237722"/>
                </a:cubicBezTo>
                <a:lnTo>
                  <a:pt x="1716464" y="1237913"/>
                </a:lnTo>
                <a:cubicBezTo>
                  <a:pt x="1688070" y="1237913"/>
                  <a:pt x="1663124" y="1219044"/>
                  <a:pt x="1655409" y="1191717"/>
                </a:cubicBezTo>
                <a:cubicBezTo>
                  <a:pt x="1622214" y="1074512"/>
                  <a:pt x="1574437" y="961936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53325" y="762319"/>
                  <a:pt x="1570022" y="760730"/>
                  <a:pt x="1585229" y="764759"/>
                </a:cubicBezTo>
                <a:close/>
                <a:moveTo>
                  <a:pt x="477919" y="21437"/>
                </a:moveTo>
                <a:cubicBezTo>
                  <a:pt x="499341" y="33775"/>
                  <a:pt x="512445" y="58102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89834" y="-4456"/>
                  <a:pt x="322735" y="-3656"/>
                  <a:pt x="454020" y="13474"/>
                </a:cubicBezTo>
                <a:cubicBezTo>
                  <a:pt x="462713" y="14543"/>
                  <a:pt x="470778" y="17324"/>
                  <a:pt x="477919" y="21437"/>
                </a:cubicBezTo>
                <a:close/>
                <a:moveTo>
                  <a:pt x="957797" y="167970"/>
                </a:move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8235" y="164811"/>
                  <a:pt x="926445" y="152188"/>
                  <a:pt x="957797" y="167970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75F47824-961D-465D-84F9-EAE11BC617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09527" y="6033795"/>
            <a:ext cx="1991064" cy="824205"/>
          </a:xfrm>
          <a:custGeom>
            <a:avLst/>
            <a:gdLst>
              <a:gd name="connsiteX0" fmla="*/ 995532 w 1991064"/>
              <a:gd name="connsiteY0" fmla="*/ 0 h 824205"/>
              <a:gd name="connsiteX1" fmla="*/ 1984823 w 1991064"/>
              <a:gd name="connsiteY1" fmla="*/ 784423 h 824205"/>
              <a:gd name="connsiteX2" fmla="*/ 1991064 w 1991064"/>
              <a:gd name="connsiteY2" fmla="*/ 824205 h 824205"/>
              <a:gd name="connsiteX3" fmla="*/ 0 w 1991064"/>
              <a:gd name="connsiteY3" fmla="*/ 824205 h 824205"/>
              <a:gd name="connsiteX4" fmla="*/ 6241 w 1991064"/>
              <a:gd name="connsiteY4" fmla="*/ 784423 h 824205"/>
              <a:gd name="connsiteX5" fmla="*/ 995532 w 1991064"/>
              <a:gd name="connsiteY5" fmla="*/ 0 h 824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91064" h="824205">
                <a:moveTo>
                  <a:pt x="995532" y="0"/>
                </a:moveTo>
                <a:cubicBezTo>
                  <a:pt x="1483521" y="0"/>
                  <a:pt x="1890663" y="336754"/>
                  <a:pt x="1984823" y="784423"/>
                </a:cubicBezTo>
                <a:lnTo>
                  <a:pt x="1991064" y="824205"/>
                </a:lnTo>
                <a:lnTo>
                  <a:pt x="0" y="824205"/>
                </a:lnTo>
                <a:lnTo>
                  <a:pt x="6241" y="784423"/>
                </a:lnTo>
                <a:cubicBezTo>
                  <a:pt x="100402" y="336754"/>
                  <a:pt x="507544" y="0"/>
                  <a:pt x="99553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EC9DA3E-C1D7-472D-B7C0-F71AE41FBA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51696" y="5519196"/>
            <a:ext cx="1340305" cy="1338805"/>
          </a:xfrm>
          <a:custGeom>
            <a:avLst/>
            <a:gdLst>
              <a:gd name="connsiteX0" fmla="*/ 61913 w 1340305"/>
              <a:gd name="connsiteY0" fmla="*/ 0 h 1338805"/>
              <a:gd name="connsiteX1" fmla="*/ 1340305 w 1340305"/>
              <a:gd name="connsiteY1" fmla="*/ 0 h 1338805"/>
              <a:gd name="connsiteX2" fmla="*/ 1340305 w 1340305"/>
              <a:gd name="connsiteY2" fmla="*/ 123825 h 1338805"/>
              <a:gd name="connsiteX3" fmla="*/ 123825 w 1340305"/>
              <a:gd name="connsiteY3" fmla="*/ 123825 h 1338805"/>
              <a:gd name="connsiteX4" fmla="*/ 123825 w 1340305"/>
              <a:gd name="connsiteY4" fmla="*/ 1338805 h 1338805"/>
              <a:gd name="connsiteX5" fmla="*/ 0 w 1340305"/>
              <a:gd name="connsiteY5" fmla="*/ 1338805 h 1338805"/>
              <a:gd name="connsiteX6" fmla="*/ 0 w 1340305"/>
              <a:gd name="connsiteY6" fmla="*/ 61913 h 1338805"/>
              <a:gd name="connsiteX7" fmla="*/ 61913 w 1340305"/>
              <a:gd name="connsiteY7" fmla="*/ 0 h 13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340305" h="1338805">
                <a:moveTo>
                  <a:pt x="61913" y="0"/>
                </a:moveTo>
                <a:lnTo>
                  <a:pt x="1340305" y="0"/>
                </a:lnTo>
                <a:lnTo>
                  <a:pt x="1340305" y="123825"/>
                </a:lnTo>
                <a:lnTo>
                  <a:pt x="123825" y="123825"/>
                </a:lnTo>
                <a:lnTo>
                  <a:pt x="123825" y="1338805"/>
                </a:lnTo>
                <a:lnTo>
                  <a:pt x="0" y="1338805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3177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0281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artoon of a person with glasses&#10;&#10;Description automatically generated">
            <a:extLst>
              <a:ext uri="{FF2B5EF4-FFF2-40B4-BE49-F238E27FC236}">
                <a16:creationId xmlns:a16="http://schemas.microsoft.com/office/drawing/2014/main" id="{0BA2E659-777E-B296-B7A2-88E431F49C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5918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9F7096-4823-3CF6-10A7-89A635669086}"/>
              </a:ext>
            </a:extLst>
          </p:cNvPr>
          <p:cNvSpPr txBox="1"/>
          <p:nvPr/>
        </p:nvSpPr>
        <p:spPr>
          <a:xfrm>
            <a:off x="5398851" y="797668"/>
            <a:ext cx="638134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/>
              <a:t>Experiment 1:</a:t>
            </a:r>
          </a:p>
          <a:p>
            <a:r>
              <a:rPr lang="en-US" sz="4800" b="1" dirty="0"/>
              <a:t>Compare transfer time of 1024 bytes (Memory To memory transfer) </a:t>
            </a:r>
            <a:r>
              <a:rPr lang="en-US" sz="4800" b="1" dirty="0">
                <a:solidFill>
                  <a:srgbClr val="C00000"/>
                </a:solidFill>
              </a:rPr>
              <a:t>with and without </a:t>
            </a:r>
            <a:r>
              <a:rPr lang="en-US" sz="4800" b="1" dirty="0"/>
              <a:t>DMA</a:t>
            </a:r>
          </a:p>
        </p:txBody>
      </p:sp>
    </p:spTree>
    <p:extLst>
      <p:ext uri="{BB962C8B-B14F-4D97-AF65-F5344CB8AC3E}">
        <p14:creationId xmlns:p14="http://schemas.microsoft.com/office/powerpoint/2010/main" val="3125315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A38303-682E-9EDA-FF20-82CC246DD594}"/>
              </a:ext>
            </a:extLst>
          </p:cNvPr>
          <p:cNvSpPr txBox="1"/>
          <p:nvPr/>
        </p:nvSpPr>
        <p:spPr>
          <a:xfrm>
            <a:off x="5045710" y="-1"/>
            <a:ext cx="33922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Source Buffer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06BB59-41C9-8B29-A68E-1E11350FF07C}"/>
              </a:ext>
            </a:extLst>
          </p:cNvPr>
          <p:cNvSpPr txBox="1"/>
          <p:nvPr/>
        </p:nvSpPr>
        <p:spPr>
          <a:xfrm>
            <a:off x="276334" y="5086678"/>
            <a:ext cx="114488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&amp;</a:t>
            </a:r>
            <a:r>
              <a:rPr lang="en-US" sz="2400" b="1" dirty="0" err="1"/>
              <a:t>SourceBuffer_DMA</a:t>
            </a:r>
            <a:r>
              <a:rPr lang="en-US" sz="2400" b="1" dirty="0"/>
              <a:t>[0]=0x20000400         &amp;</a:t>
            </a:r>
            <a:r>
              <a:rPr lang="en-US" sz="2400" b="1" dirty="0" err="1"/>
              <a:t>SourceBuffer_DMA</a:t>
            </a:r>
            <a:r>
              <a:rPr lang="en-US" sz="2400" b="1" dirty="0"/>
              <a:t>[1023]=0x200007FF </a:t>
            </a:r>
          </a:p>
          <a:p>
            <a:r>
              <a:rPr lang="en-US" sz="2400" b="1" dirty="0"/>
              <a:t>Transfer Size= 0x200007FF - 0x20000400 + 1 = 0x400 = 1024 bytes</a:t>
            </a:r>
          </a:p>
          <a:p>
            <a:r>
              <a:rPr lang="en-US" sz="2400" b="1" dirty="0"/>
              <a:t>          </a:t>
            </a:r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8B649DA8-2BBA-63BA-89AD-C9A8A05751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25" t="29367" r="3450" b="33165"/>
          <a:stretch/>
        </p:blipFill>
        <p:spPr>
          <a:xfrm>
            <a:off x="160587" y="732098"/>
            <a:ext cx="11899468" cy="408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2112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ED89CE-1A14-2A05-9BC3-F19B3FB29EFF}"/>
              </a:ext>
            </a:extLst>
          </p:cNvPr>
          <p:cNvSpPr txBox="1"/>
          <p:nvPr/>
        </p:nvSpPr>
        <p:spPr>
          <a:xfrm>
            <a:off x="1619603" y="0"/>
            <a:ext cx="87628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Destination  Buffer after the data is transferred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2397DE5-0AC7-7336-220F-332AEDE163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031" t="31224" r="3260" b="31477"/>
          <a:stretch/>
        </p:blipFill>
        <p:spPr>
          <a:xfrm>
            <a:off x="569283" y="793119"/>
            <a:ext cx="11395963" cy="38746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524035B-BD22-B657-F98C-1B7A2421A954}"/>
              </a:ext>
            </a:extLst>
          </p:cNvPr>
          <p:cNvSpPr txBox="1"/>
          <p:nvPr/>
        </p:nvSpPr>
        <p:spPr>
          <a:xfrm>
            <a:off x="516425" y="4970932"/>
            <a:ext cx="114488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&amp;</a:t>
            </a:r>
            <a:r>
              <a:rPr lang="en-US" sz="2400" b="1" dirty="0" err="1"/>
              <a:t>DestBuffer_DMA</a:t>
            </a:r>
            <a:r>
              <a:rPr lang="en-US" sz="2400" b="1" dirty="0"/>
              <a:t>[0]=0x20000000         &amp;</a:t>
            </a:r>
            <a:r>
              <a:rPr lang="en-US" sz="2400" b="1" dirty="0" err="1"/>
              <a:t>DestBuffer_DMA</a:t>
            </a:r>
            <a:r>
              <a:rPr lang="en-US" sz="2400" b="1" dirty="0"/>
              <a:t>[1023]=0x200003FF </a:t>
            </a:r>
          </a:p>
          <a:p>
            <a:r>
              <a:rPr lang="en-US" sz="2400" b="1" dirty="0"/>
              <a:t>Transfer Size= 0x200003FF - 0x20000000 + 1 = 0x400 = 1024 bytes</a:t>
            </a:r>
          </a:p>
          <a:p>
            <a:r>
              <a:rPr lang="en-US" sz="2400" b="1" dirty="0"/>
              <a:t>          </a:t>
            </a:r>
          </a:p>
        </p:txBody>
      </p:sp>
    </p:spTree>
    <p:extLst>
      <p:ext uri="{BB962C8B-B14F-4D97-AF65-F5344CB8AC3E}">
        <p14:creationId xmlns:p14="http://schemas.microsoft.com/office/powerpoint/2010/main" val="259908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C49E4B6-551F-A74B-7DB4-3D7F71CBB7E6}"/>
              </a:ext>
            </a:extLst>
          </p:cNvPr>
          <p:cNvSpPr txBox="1"/>
          <p:nvPr/>
        </p:nvSpPr>
        <p:spPr>
          <a:xfrm>
            <a:off x="4779492" y="0"/>
            <a:ext cx="2940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DMA Code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233D2641-19A2-E7EA-5A4E-B5088A1D70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45" t="11308" r="25380" b="37722"/>
          <a:stretch/>
        </p:blipFill>
        <p:spPr>
          <a:xfrm>
            <a:off x="493852" y="584776"/>
            <a:ext cx="9182583" cy="4969786"/>
          </a:xfrm>
          <a:prstGeom prst="rect">
            <a:avLst/>
          </a:prstGeom>
        </p:spPr>
      </p:pic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00B59825-91EA-27B5-E7D2-2C9CC56DF398}"/>
              </a:ext>
            </a:extLst>
          </p:cNvPr>
          <p:cNvCxnSpPr>
            <a:cxnSpLocks/>
          </p:cNvCxnSpPr>
          <p:nvPr/>
        </p:nvCxnSpPr>
        <p:spPr>
          <a:xfrm flipV="1">
            <a:off x="5107867" y="4942390"/>
            <a:ext cx="3515272" cy="208344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2C811EF-2E80-3257-B554-39300F1A8E29}"/>
              </a:ext>
            </a:extLst>
          </p:cNvPr>
          <p:cNvSpPr/>
          <p:nvPr/>
        </p:nvSpPr>
        <p:spPr>
          <a:xfrm>
            <a:off x="8623139" y="3958542"/>
            <a:ext cx="3194613" cy="286232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78338C-BB0F-54E5-16B0-84FCFB0A7ADB}"/>
              </a:ext>
            </a:extLst>
          </p:cNvPr>
          <p:cNvSpPr txBox="1"/>
          <p:nvPr/>
        </p:nvSpPr>
        <p:spPr>
          <a:xfrm>
            <a:off x="8686799" y="3995678"/>
            <a:ext cx="28010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Setting output pin before sending the request to DMA controller. </a:t>
            </a:r>
          </a:p>
          <a:p>
            <a:endParaRPr lang="en-US" b="1" dirty="0"/>
          </a:p>
          <a:p>
            <a:r>
              <a:rPr lang="en-US" b="1" dirty="0"/>
              <a:t>DMA controller begins transfer when the request is sent</a:t>
            </a:r>
          </a:p>
          <a:p>
            <a:endParaRPr lang="en-US" b="1" dirty="0"/>
          </a:p>
          <a:p>
            <a:r>
              <a:rPr lang="en-US" b="1" dirty="0"/>
              <a:t>Output pin is connected to logical analyzer</a:t>
            </a:r>
          </a:p>
        </p:txBody>
      </p:sp>
    </p:spTree>
    <p:extLst>
      <p:ext uri="{BB962C8B-B14F-4D97-AF65-F5344CB8AC3E}">
        <p14:creationId xmlns:p14="http://schemas.microsoft.com/office/powerpoint/2010/main" val="13428640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39382644-7B5B-572E-3B3F-5241A4E0B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62" t="35563" r="35823" b="53109"/>
          <a:stretch/>
        </p:blipFill>
        <p:spPr>
          <a:xfrm>
            <a:off x="416495" y="937548"/>
            <a:ext cx="10963811" cy="156258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5AF0B9-2D5C-37E2-5549-BD1C9F867DF2}"/>
              </a:ext>
            </a:extLst>
          </p:cNvPr>
          <p:cNvSpPr txBox="1"/>
          <p:nvPr/>
        </p:nvSpPr>
        <p:spPr>
          <a:xfrm>
            <a:off x="5045710" y="0"/>
            <a:ext cx="29408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DMA Code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AA94FA1F-ECC7-F261-0563-2D4DE9CB54FC}"/>
              </a:ext>
            </a:extLst>
          </p:cNvPr>
          <p:cNvCxnSpPr>
            <a:cxnSpLocks/>
          </p:cNvCxnSpPr>
          <p:nvPr/>
        </p:nvCxnSpPr>
        <p:spPr>
          <a:xfrm>
            <a:off x="951503" y="1571105"/>
            <a:ext cx="0" cy="1971801"/>
          </a:xfrm>
          <a:prstGeom prst="straightConnector1">
            <a:avLst/>
          </a:prstGeom>
          <a:ln w="57150">
            <a:solidFill>
              <a:srgbClr val="C0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936F3E-F53D-0EDF-671F-647761682900}"/>
              </a:ext>
            </a:extLst>
          </p:cNvPr>
          <p:cNvCxnSpPr>
            <a:cxnSpLocks/>
          </p:cNvCxnSpPr>
          <p:nvPr/>
        </p:nvCxnSpPr>
        <p:spPr>
          <a:xfrm>
            <a:off x="951503" y="1579418"/>
            <a:ext cx="461661" cy="0"/>
          </a:xfrm>
          <a:prstGeom prst="line">
            <a:avLst/>
          </a:prstGeom>
          <a:ln w="57150">
            <a:solidFill>
              <a:srgbClr val="C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8F22B81E-0280-DAE8-762C-68998843A74A}"/>
              </a:ext>
            </a:extLst>
          </p:cNvPr>
          <p:cNvSpPr/>
          <p:nvPr/>
        </p:nvSpPr>
        <p:spPr>
          <a:xfrm>
            <a:off x="648392" y="3542906"/>
            <a:ext cx="3130953" cy="1120534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453DEE-818E-44B2-069C-8A6E816F6507}"/>
              </a:ext>
            </a:extLst>
          </p:cNvPr>
          <p:cNvSpPr txBox="1"/>
          <p:nvPr/>
        </p:nvSpPr>
        <p:spPr>
          <a:xfrm>
            <a:off x="648392" y="3580042"/>
            <a:ext cx="28010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Setting Output Pin to low in the DMA transfer Handler. </a:t>
            </a:r>
          </a:p>
        </p:txBody>
      </p:sp>
    </p:spTree>
    <p:extLst>
      <p:ext uri="{BB962C8B-B14F-4D97-AF65-F5344CB8AC3E}">
        <p14:creationId xmlns:p14="http://schemas.microsoft.com/office/powerpoint/2010/main" val="30638893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F1F54A3-5894-82BF-3EFA-F6430EB682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569" b="50000"/>
          <a:stretch/>
        </p:blipFill>
        <p:spPr>
          <a:xfrm>
            <a:off x="0" y="791151"/>
            <a:ext cx="11898382" cy="527569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A9C26B-7531-2754-C5B2-66A664E9020B}"/>
              </a:ext>
            </a:extLst>
          </p:cNvPr>
          <p:cNvSpPr txBox="1"/>
          <p:nvPr/>
        </p:nvSpPr>
        <p:spPr>
          <a:xfrm>
            <a:off x="3441352" y="0"/>
            <a:ext cx="58522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Transfer Time using DMA </a:t>
            </a:r>
          </a:p>
        </p:txBody>
      </p:sp>
    </p:spTree>
    <p:extLst>
      <p:ext uri="{BB962C8B-B14F-4D97-AF65-F5344CB8AC3E}">
        <p14:creationId xmlns:p14="http://schemas.microsoft.com/office/powerpoint/2010/main" val="19911844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D95449A-2392-F8AB-559A-BEAEDDE24644}"/>
              </a:ext>
            </a:extLst>
          </p:cNvPr>
          <p:cNvSpPr txBox="1"/>
          <p:nvPr/>
        </p:nvSpPr>
        <p:spPr>
          <a:xfrm>
            <a:off x="1028700" y="1967266"/>
            <a:ext cx="2628900" cy="2547257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Code Without using DMA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5992AF4-C99E-32B1-6F43-CE75AD79A0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01" t="34894" r="33138" b="48227"/>
          <a:stretch/>
        </p:blipFill>
        <p:spPr>
          <a:xfrm>
            <a:off x="4251507" y="2307731"/>
            <a:ext cx="7513409" cy="1816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28455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F2E74D5-502A-2938-D993-218A45693F32}"/>
              </a:ext>
            </a:extLst>
          </p:cNvPr>
          <p:cNvSpPr txBox="1"/>
          <p:nvPr/>
        </p:nvSpPr>
        <p:spPr>
          <a:xfrm>
            <a:off x="2801272" y="0"/>
            <a:ext cx="71326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0070C0"/>
                </a:solidFill>
              </a:rPr>
              <a:t>Transfer Time </a:t>
            </a:r>
            <a:r>
              <a:rPr lang="en-US" sz="3200" b="1" dirty="0">
                <a:solidFill>
                  <a:srgbClr val="C00000"/>
                </a:solidFill>
              </a:rPr>
              <a:t>without</a:t>
            </a:r>
            <a:r>
              <a:rPr lang="en-US" sz="3200" b="1" dirty="0">
                <a:solidFill>
                  <a:srgbClr val="0070C0"/>
                </a:solidFill>
              </a:rPr>
              <a:t> using DMA 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7C905D5C-54CF-F2EA-0A43-EE835314B0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862" b="37163"/>
          <a:stretch/>
        </p:blipFill>
        <p:spPr>
          <a:xfrm>
            <a:off x="629605" y="593388"/>
            <a:ext cx="10932789" cy="5671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2064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580</TotalTime>
  <Words>322</Words>
  <Application>Microsoft Office PowerPoint</Application>
  <PresentationFormat>Widescreen</PresentationFormat>
  <Paragraphs>46</Paragraphs>
  <Slides>16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Aptos</vt:lpstr>
      <vt:lpstr>Aptos Display</vt:lpstr>
      <vt:lpstr>Arial</vt:lpstr>
      <vt:lpstr>Calibri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Madonna Magdy Moussa  19P2671</dc:creator>
  <cp:lastModifiedBy>Madonna Magdy Moussa  19P2671</cp:lastModifiedBy>
  <cp:revision>55</cp:revision>
  <dcterms:created xsi:type="dcterms:W3CDTF">2024-09-18T11:12:11Z</dcterms:created>
  <dcterms:modified xsi:type="dcterms:W3CDTF">2024-09-19T00:21:13Z</dcterms:modified>
</cp:coreProperties>
</file>

<file path=docProps/thumbnail.jpeg>
</file>